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8504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0" y="0"/>
            <a:ext cx="4876495" cy="6858000"/>
          </a:xfrm>
          <a:prstGeom prst="rect">
            <a:avLst/>
          </a:prstGeom>
          <a:solidFill>
            <a:srgbClr val="8A3A30"/>
          </a:solidFill>
          <a:ln/>
        </p:spPr>
      </p:sp>
      <p:sp>
        <p:nvSpPr>
          <p:cNvPr id="3" name="Shape 1"/>
          <p:cNvSpPr/>
          <p:nvPr/>
        </p:nvSpPr>
        <p:spPr>
          <a:xfrm>
            <a:off x="7315200" y="4754880"/>
            <a:ext cx="4876495" cy="2103120"/>
          </a:xfrm>
          <a:prstGeom prst="rect">
            <a:avLst/>
          </a:prstGeom>
          <a:solidFill>
            <a:srgbClr val="4A6B5E"/>
          </a:solidFill>
          <a:ln/>
        </p:spPr>
      </p:sp>
      <p:sp>
        <p:nvSpPr>
          <p:cNvPr id="4" name="Shape 2"/>
          <p:cNvSpPr/>
          <p:nvPr/>
        </p:nvSpPr>
        <p:spPr>
          <a:xfrm>
            <a:off x="8412480" y="731520"/>
            <a:ext cx="2377440" cy="2377440"/>
          </a:xfrm>
          <a:prstGeom prst="ellipse">
            <a:avLst/>
          </a:prstGeom>
          <a:solidFill>
            <a:srgbClr val="D98A6B"/>
          </a:solidFill>
          <a:ln/>
        </p:spPr>
      </p:sp>
      <p:sp>
        <p:nvSpPr>
          <p:cNvPr id="5" name="Shape 3"/>
          <p:cNvSpPr/>
          <p:nvPr/>
        </p:nvSpPr>
        <p:spPr>
          <a:xfrm>
            <a:off x="9692640" y="2560320"/>
            <a:ext cx="1645920" cy="1645920"/>
          </a:xfrm>
          <a:prstGeom prst="ellipse">
            <a:avLst/>
          </a:prstGeom>
          <a:solidFill>
            <a:srgbClr val="F1E8DA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64008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F1E8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ROCKSTAR ABA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31520" y="1645920"/>
            <a:ext cx="658368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FD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Community Access</a:t>
            </a:r>
            <a:endParaRPr lang="en-US" sz="54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FD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Partnership Pilot</a:t>
            </a:r>
            <a:endParaRPr lang="en-US" sz="5400" dirty="0"/>
          </a:p>
        </p:txBody>
      </p:sp>
      <p:sp>
        <p:nvSpPr>
          <p:cNvPr id="8" name="Text 6"/>
          <p:cNvSpPr/>
          <p:nvPr/>
        </p:nvSpPr>
        <p:spPr>
          <a:xfrm>
            <a:off x="731520" y="4297680"/>
            <a:ext cx="62179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700" i="1" dirty="0">
                <a:solidFill>
                  <a:srgbClr val="F1E8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Helping autistic individuals build confidence in real-world environments through guided community experiences.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731520" y="603504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200" kern="0" dirty="0">
                <a:solidFill>
                  <a:srgbClr val="F1E8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Pilot Proposal for Community Spaces — museums, cultural institutions, parks, libraries &amp; beyond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3A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4864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309360"/>
            <a:ext cx="12191695" cy="548640"/>
          </a:xfrm>
          <a:prstGeom prst="rect">
            <a:avLst/>
          </a:prstGeom>
          <a:solidFill>
            <a:srgbClr val="4A6B5E"/>
          </a:solidFill>
          <a:ln/>
        </p:spPr>
      </p:sp>
      <p:sp>
        <p:nvSpPr>
          <p:cNvPr id="4" name="Shape 2"/>
          <p:cNvSpPr/>
          <p:nvPr/>
        </p:nvSpPr>
        <p:spPr>
          <a:xfrm>
            <a:off x="8686800" y="1097280"/>
            <a:ext cx="3291840" cy="3291840"/>
          </a:xfrm>
          <a:prstGeom prst="ellipse">
            <a:avLst/>
          </a:prstGeom>
          <a:solidFill>
            <a:srgbClr val="B85042"/>
          </a:solidFill>
          <a:ln/>
        </p:spPr>
      </p:sp>
      <p:sp>
        <p:nvSpPr>
          <p:cNvPr id="5" name="Shape 3"/>
          <p:cNvSpPr/>
          <p:nvPr/>
        </p:nvSpPr>
        <p:spPr>
          <a:xfrm>
            <a:off x="9784080" y="3200400"/>
            <a:ext cx="1828800" cy="1828800"/>
          </a:xfrm>
          <a:prstGeom prst="ellipse">
            <a:avLst/>
          </a:prstGeom>
          <a:solidFill>
            <a:srgbClr val="D98A6B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09728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F1E8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SHARED VISION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31520" y="1645920"/>
            <a:ext cx="822960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5200" b="1" dirty="0">
                <a:solidFill>
                  <a:srgbClr val="FFFD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public world should</a:t>
            </a:r>
            <a:endParaRPr lang="en-US" sz="52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5200" b="1" dirty="0">
                <a:solidFill>
                  <a:srgbClr val="FFFD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belong to everyone.</a:t>
            </a:r>
            <a:endParaRPr lang="en-US" sz="5200" dirty="0"/>
          </a:p>
        </p:txBody>
      </p:sp>
      <p:sp>
        <p:nvSpPr>
          <p:cNvPr id="8" name="Text 6"/>
          <p:cNvSpPr/>
          <p:nvPr/>
        </p:nvSpPr>
        <p:spPr>
          <a:xfrm>
            <a:off x="731520" y="4206240"/>
            <a:ext cx="77724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i="1" dirty="0">
                <a:solidFill>
                  <a:srgbClr val="F1E0D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Together, we can create spaces where autistic individuals and their families feel welcomed, prepared, and empowered to participate fully in community life.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731520" y="5394960"/>
            <a:ext cx="10698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D98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Not separate spaces. Shared spaces.</a:t>
            </a:r>
            <a:endParaRPr lang="en-US" sz="2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D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6400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· THE CHALLENGE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960120"/>
            <a:ext cx="1069848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4000" b="1" dirty="0">
                <a:solidFill>
                  <a:srgbClr val="2A26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Inclusion is not just access.</a:t>
            </a:r>
            <a:endParaRPr lang="en-US" sz="4000" dirty="0"/>
          </a:p>
          <a:p>
            <a:pPr indent="0" marL="0">
              <a:buNone/>
            </a:pPr>
            <a:r>
              <a:rPr lang="en-US" sz="4000" b="1" dirty="0">
                <a:solidFill>
                  <a:srgbClr val="2A26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It’s confidence.</a:t>
            </a:r>
            <a:endParaRPr lang="en-US" sz="4000" dirty="0"/>
          </a:p>
        </p:txBody>
      </p:sp>
      <p:sp>
        <p:nvSpPr>
          <p:cNvPr id="5" name="Shape 3"/>
          <p:cNvSpPr/>
          <p:nvPr/>
        </p:nvSpPr>
        <p:spPr>
          <a:xfrm>
            <a:off x="731520" y="3291840"/>
            <a:ext cx="3474720" cy="2743200"/>
          </a:xfrm>
          <a:prstGeom prst="roundRect">
            <a:avLst>
              <a:gd name="adj" fmla="val 5000"/>
            </a:avLst>
          </a:prstGeom>
          <a:solidFill>
            <a:srgbClr val="F1E8DA"/>
          </a:solidFill>
          <a:ln/>
        </p:spPr>
      </p:sp>
      <p:sp>
        <p:nvSpPr>
          <p:cNvPr id="6" name="Shape 4"/>
          <p:cNvSpPr/>
          <p:nvPr/>
        </p:nvSpPr>
        <p:spPr>
          <a:xfrm>
            <a:off x="731520" y="3291840"/>
            <a:ext cx="109728" cy="274320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7" name="Text 5"/>
          <p:cNvSpPr/>
          <p:nvPr/>
        </p:nvSpPr>
        <p:spPr>
          <a:xfrm>
            <a:off x="1051560" y="347472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8A3A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Avoidance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051560" y="4023360"/>
            <a:ext cx="301752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4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Many autistic individuals struggle to participate fully in public environments.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480560" y="3291840"/>
            <a:ext cx="3474720" cy="2743200"/>
          </a:xfrm>
          <a:prstGeom prst="roundRect">
            <a:avLst>
              <a:gd name="adj" fmla="val 5000"/>
            </a:avLst>
          </a:prstGeom>
          <a:solidFill>
            <a:srgbClr val="F1E8DA"/>
          </a:solidFill>
          <a:ln/>
        </p:spPr>
      </p:sp>
      <p:sp>
        <p:nvSpPr>
          <p:cNvPr id="10" name="Shape 8"/>
          <p:cNvSpPr/>
          <p:nvPr/>
        </p:nvSpPr>
        <p:spPr>
          <a:xfrm>
            <a:off x="4480560" y="3291840"/>
            <a:ext cx="109728" cy="274320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11" name="Text 9"/>
          <p:cNvSpPr/>
          <p:nvPr/>
        </p:nvSpPr>
        <p:spPr>
          <a:xfrm>
            <a:off x="4800600" y="347472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8A3A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Hesitation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4800600" y="4023360"/>
            <a:ext cx="301752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4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Families often skip museums, events, and venues out of fear of overstimulation or judgment.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8229600" y="3291840"/>
            <a:ext cx="3474720" cy="2743200"/>
          </a:xfrm>
          <a:prstGeom prst="roundRect">
            <a:avLst>
              <a:gd name="adj" fmla="val 5000"/>
            </a:avLst>
          </a:prstGeom>
          <a:solidFill>
            <a:srgbClr val="F1E8DA"/>
          </a:solidFill>
          <a:ln/>
        </p:spPr>
      </p:sp>
      <p:sp>
        <p:nvSpPr>
          <p:cNvPr id="14" name="Shape 12"/>
          <p:cNvSpPr/>
          <p:nvPr/>
        </p:nvSpPr>
        <p:spPr>
          <a:xfrm>
            <a:off x="8229600" y="3291840"/>
            <a:ext cx="109728" cy="274320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15" name="Text 13"/>
          <p:cNvSpPr/>
          <p:nvPr/>
        </p:nvSpPr>
        <p:spPr>
          <a:xfrm>
            <a:off x="8549640" y="347472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8A3A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Goodwill without a path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8549640" y="4023360"/>
            <a:ext cx="301752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4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spaces want to be inclusive — but lack a structured pathway to make it real.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C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Rockstar ABA  ·  Community Access Partnership Pilot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1185855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C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10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D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6E8B7E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6400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6E8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· OUR APPROACH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960120"/>
            <a:ext cx="1069848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4000" b="1" dirty="0">
                <a:solidFill>
                  <a:srgbClr val="2A26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All public. All practical.</a:t>
            </a:r>
            <a:endParaRPr lang="en-US" sz="4000" dirty="0"/>
          </a:p>
          <a:p>
            <a:pPr indent="0" marL="0">
              <a:buNone/>
            </a:pPr>
            <a:r>
              <a:rPr lang="en-US" sz="4000" b="1" dirty="0">
                <a:solidFill>
                  <a:srgbClr val="2A26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All community-centered.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731520" y="2468880"/>
            <a:ext cx="658368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5C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Rockstar ABA delivers guided community-based learning experiences — supported by licensed clinical oversight and led by trained behavior technicians. We meet learners wherever learning is possible: museums, parks, libraries, cafés, attractions, civic spaces — any real-world environment beyond the clinic or home.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31520" y="4160520"/>
            <a:ext cx="292608" cy="292608"/>
          </a:xfrm>
          <a:prstGeom prst="ellipse">
            <a:avLst/>
          </a:prstGeom>
          <a:solidFill>
            <a:srgbClr val="B85042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416052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D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1188720" y="4114800"/>
            <a:ext cx="6126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Guided experiences  </a:t>
            </a:r>
            <a:pPr indent="0" marL="0">
              <a:buNone/>
            </a:pPr>
            <a:r>
              <a:rPr lang="en-US" sz="1400" dirty="0">
                <a:solidFill>
                  <a:srgbClr val="5C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real public environments — not clinics.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731520" y="4663440"/>
            <a:ext cx="292608" cy="292608"/>
          </a:xfrm>
          <a:prstGeom prst="ellipse">
            <a:avLst/>
          </a:prstGeom>
          <a:solidFill>
            <a:srgbClr val="B85042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466344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D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1188720" y="4617720"/>
            <a:ext cx="6126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BCBA-led programming  </a:t>
            </a:r>
            <a:pPr indent="0" marL="0">
              <a:buNone/>
            </a:pPr>
            <a:r>
              <a:rPr lang="en-US" sz="1400" dirty="0">
                <a:solidFill>
                  <a:srgbClr val="5C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designed around your venue’s natural learning moments.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731520" y="5166360"/>
            <a:ext cx="292608" cy="292608"/>
          </a:xfrm>
          <a:prstGeom prst="ellipse">
            <a:avLst/>
          </a:prstGeom>
          <a:solidFill>
            <a:srgbClr val="B85042"/>
          </a:solidFill>
          <a:ln/>
        </p:spPr>
      </p:sp>
      <p:sp>
        <p:nvSpPr>
          <p:cNvPr id="13" name="Text 11"/>
          <p:cNvSpPr/>
          <p:nvPr/>
        </p:nvSpPr>
        <p:spPr>
          <a:xfrm>
            <a:off x="731520" y="51663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D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188720" y="5120640"/>
            <a:ext cx="6126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Trained RBT staff  </a:t>
            </a:r>
            <a:pPr indent="0" marL="0">
              <a:buNone/>
            </a:pPr>
            <a:r>
              <a:rPr lang="en-US" sz="1400" dirty="0">
                <a:solidFill>
                  <a:srgbClr val="5C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 clients quietly and respectfully on site.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731520" y="5669280"/>
            <a:ext cx="292608" cy="292608"/>
          </a:xfrm>
          <a:prstGeom prst="ellipse">
            <a:avLst/>
          </a:prstGeom>
          <a:solidFill>
            <a:srgbClr val="B85042"/>
          </a:solidFill>
          <a:ln/>
        </p:spPr>
      </p:sp>
      <p:sp>
        <p:nvSpPr>
          <p:cNvPr id="16" name="Text 14"/>
          <p:cNvSpPr/>
          <p:nvPr/>
        </p:nvSpPr>
        <p:spPr>
          <a:xfrm>
            <a:off x="731520" y="566928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D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1188720" y="5623560"/>
            <a:ext cx="6126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Structured exposure  </a:t>
            </a:r>
            <a:pPr indent="0" marL="0">
              <a:buNone/>
            </a:pPr>
            <a:r>
              <a:rPr lang="en-US" sz="1400" dirty="0">
                <a:solidFill>
                  <a:srgbClr val="5C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builds confidence one visit at a time.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7680960" y="2468880"/>
            <a:ext cx="3931920" cy="3657600"/>
          </a:xfrm>
          <a:prstGeom prst="roundRect">
            <a:avLst>
              <a:gd name="adj" fmla="val 5000"/>
            </a:avLst>
          </a:prstGeom>
          <a:solidFill>
            <a:srgbClr val="6E8B7E"/>
          </a:solidFill>
          <a:ln/>
        </p:spPr>
      </p:sp>
      <p:sp>
        <p:nvSpPr>
          <p:cNvPr id="19" name="Text 17"/>
          <p:cNvSpPr/>
          <p:nvPr/>
        </p:nvSpPr>
        <p:spPr>
          <a:xfrm>
            <a:off x="7955280" y="2743200"/>
            <a:ext cx="3383280" cy="3108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700" i="1" dirty="0">
                <a:solidFill>
                  <a:srgbClr val="FFFD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“We help autistic individuals confidently engage with the public world — and we help public spaces become more accessible, welcoming, and community-connected.”</a:t>
            </a:r>
            <a:endParaRPr lang="en-US" sz="1700" dirty="0"/>
          </a:p>
        </p:txBody>
      </p:sp>
      <p:sp>
        <p:nvSpPr>
          <p:cNvPr id="20" name="Text 18"/>
          <p:cNvSpPr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C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Rockstar ABA  ·  Community Access Partnership Pilot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185855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C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10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D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6400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· THE PARTNERSHIP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960120"/>
            <a:ext cx="1069848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4000" b="1" dirty="0">
                <a:solidFill>
                  <a:srgbClr val="2A26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simple, low-friction pilot.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731520" y="2103120"/>
            <a:ext cx="10698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8A3A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“The goal is not to disrupt your space, but to thoughtfully integrate into it.”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731520" y="3017520"/>
            <a:ext cx="3383280" cy="1737360"/>
          </a:xfrm>
          <a:prstGeom prst="roundRect">
            <a:avLst>
              <a:gd name="adj" fmla="val 9474"/>
            </a:avLst>
          </a:prstGeom>
          <a:solidFill>
            <a:srgbClr val="B85042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320040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spc="300" kern="0" dirty="0">
                <a:solidFill>
                  <a:srgbClr val="FFFD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MORNING WINDOW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31520" y="3611880"/>
            <a:ext cx="33832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D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 AM – 12 PM</a:t>
            </a:r>
            <a:endParaRPr lang="en-US" sz="3200" dirty="0"/>
          </a:p>
        </p:txBody>
      </p:sp>
      <p:sp>
        <p:nvSpPr>
          <p:cNvPr id="9" name="Shape 7"/>
          <p:cNvSpPr/>
          <p:nvPr/>
        </p:nvSpPr>
        <p:spPr>
          <a:xfrm>
            <a:off x="4389120" y="3017520"/>
            <a:ext cx="3383280" cy="1737360"/>
          </a:xfrm>
          <a:prstGeom prst="roundRect">
            <a:avLst>
              <a:gd name="adj" fmla="val 9474"/>
            </a:avLst>
          </a:prstGeom>
          <a:solidFill>
            <a:srgbClr val="6E8B7E"/>
          </a:solidFill>
          <a:ln/>
        </p:spPr>
      </p:sp>
      <p:sp>
        <p:nvSpPr>
          <p:cNvPr id="10" name="Text 8"/>
          <p:cNvSpPr/>
          <p:nvPr/>
        </p:nvSpPr>
        <p:spPr>
          <a:xfrm>
            <a:off x="4389120" y="320040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spc="300" kern="0" dirty="0">
                <a:solidFill>
                  <a:srgbClr val="FFFD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AFTERNOON WINDOW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389120" y="3611880"/>
            <a:ext cx="33832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D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 PM – 4 PM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8046720" y="301752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 ask for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8046720" y="3520440"/>
            <a:ext cx="164592" cy="164592"/>
          </a:xfrm>
          <a:prstGeom prst="ellipse">
            <a:avLst/>
          </a:prstGeom>
          <a:solidFill>
            <a:srgbClr val="B85042"/>
          </a:solidFill>
          <a:ln/>
        </p:spPr>
      </p:sp>
      <p:sp>
        <p:nvSpPr>
          <p:cNvPr id="14" name="Text 12"/>
          <p:cNvSpPr/>
          <p:nvPr/>
        </p:nvSpPr>
        <p:spPr>
          <a:xfrm>
            <a:off x="8321040" y="3456432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one recurring block needed to start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8046720" y="4023360"/>
            <a:ext cx="164592" cy="164592"/>
          </a:xfrm>
          <a:prstGeom prst="ellipse">
            <a:avLst/>
          </a:prstGeom>
          <a:solidFill>
            <a:srgbClr val="B85042"/>
          </a:solidFill>
          <a:ln/>
        </p:spPr>
      </p:sp>
      <p:sp>
        <p:nvSpPr>
          <p:cNvPr id="16" name="Text 14"/>
          <p:cNvSpPr/>
          <p:nvPr/>
        </p:nvSpPr>
        <p:spPr>
          <a:xfrm>
            <a:off x="8321040" y="3959352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Flexible scheduling that fits your calendar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8046720" y="4526280"/>
            <a:ext cx="164592" cy="164592"/>
          </a:xfrm>
          <a:prstGeom prst="ellipse">
            <a:avLst/>
          </a:prstGeom>
          <a:solidFill>
            <a:srgbClr val="B85042"/>
          </a:solidFill>
          <a:ln/>
        </p:spPr>
      </p:sp>
      <p:sp>
        <p:nvSpPr>
          <p:cNvPr id="18" name="Text 16"/>
          <p:cNvSpPr/>
          <p:nvPr/>
        </p:nvSpPr>
        <p:spPr>
          <a:xfrm>
            <a:off x="8321040" y="4462272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Small, supervised groups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8046720" y="5029200"/>
            <a:ext cx="164592" cy="164592"/>
          </a:xfrm>
          <a:prstGeom prst="ellipse">
            <a:avLst/>
          </a:prstGeom>
          <a:solidFill>
            <a:srgbClr val="B85042"/>
          </a:solidFill>
          <a:ln/>
        </p:spPr>
      </p:sp>
      <p:sp>
        <p:nvSpPr>
          <p:cNvPr id="20" name="Text 18"/>
          <p:cNvSpPr/>
          <p:nvPr/>
        </p:nvSpPr>
        <p:spPr>
          <a:xfrm>
            <a:off x="8321040" y="4965192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Quiet, respectful integration into your space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731520" y="5623560"/>
            <a:ext cx="10698480" cy="777240"/>
          </a:xfrm>
          <a:prstGeom prst="roundRect">
            <a:avLst>
              <a:gd name="adj" fmla="val 14118"/>
            </a:avLst>
          </a:prstGeom>
          <a:solidFill>
            <a:srgbClr val="F1E8DA"/>
          </a:solidFill>
          <a:ln/>
        </p:spPr>
      </p:sp>
      <p:sp>
        <p:nvSpPr>
          <p:cNvPr id="22" name="Text 20"/>
          <p:cNvSpPr/>
          <p:nvPr/>
        </p:nvSpPr>
        <p:spPr>
          <a:xfrm>
            <a:off x="731520" y="5623560"/>
            <a:ext cx="106984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8A3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Length: 60–90 days  ·  One recurring time block  ·  Collaborative feedback throughout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C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Rockstar ABA  ·  Community Access Partnership Pilot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1185855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C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10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D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6E8B7E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6400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6E8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· A DAY ON SITE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960120"/>
            <a:ext cx="1069848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4000" b="1" dirty="0">
                <a:solidFill>
                  <a:srgbClr val="2A26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sessions actually work.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731520" y="210312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6E8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focus areas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731520" y="2606040"/>
            <a:ext cx="2286000" cy="411480"/>
          </a:xfrm>
          <a:prstGeom prst="roundRect">
            <a:avLst>
              <a:gd name="adj" fmla="val 26667"/>
            </a:avLst>
          </a:prstGeom>
          <a:solidFill>
            <a:srgbClr val="F1E8DA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260604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8A3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Communication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00400" y="2606040"/>
            <a:ext cx="2286000" cy="411480"/>
          </a:xfrm>
          <a:prstGeom prst="roundRect">
            <a:avLst>
              <a:gd name="adj" fmla="val 26667"/>
            </a:avLst>
          </a:prstGeom>
          <a:solidFill>
            <a:srgbClr val="F1E8DA"/>
          </a:solidFill>
          <a:ln/>
        </p:spPr>
      </p:sp>
      <p:sp>
        <p:nvSpPr>
          <p:cNvPr id="9" name="Text 7"/>
          <p:cNvSpPr/>
          <p:nvPr/>
        </p:nvSpPr>
        <p:spPr>
          <a:xfrm>
            <a:off x="3200400" y="260604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8A3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Tolerance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731520" y="3154680"/>
            <a:ext cx="2286000" cy="411480"/>
          </a:xfrm>
          <a:prstGeom prst="roundRect">
            <a:avLst>
              <a:gd name="adj" fmla="val 26667"/>
            </a:avLst>
          </a:prstGeom>
          <a:solidFill>
            <a:srgbClr val="F1E8DA"/>
          </a:solidFill>
          <a:ln/>
        </p:spPr>
      </p:sp>
      <p:sp>
        <p:nvSpPr>
          <p:cNvPr id="11" name="Text 9"/>
          <p:cNvSpPr/>
          <p:nvPr/>
        </p:nvSpPr>
        <p:spPr>
          <a:xfrm>
            <a:off x="731520" y="315468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8A3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Transitions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200400" y="3154680"/>
            <a:ext cx="2286000" cy="411480"/>
          </a:xfrm>
          <a:prstGeom prst="roundRect">
            <a:avLst>
              <a:gd name="adj" fmla="val 26667"/>
            </a:avLst>
          </a:prstGeom>
          <a:solidFill>
            <a:srgbClr val="F1E8DA"/>
          </a:solidFill>
          <a:ln/>
        </p:spPr>
      </p:sp>
      <p:sp>
        <p:nvSpPr>
          <p:cNvPr id="13" name="Text 11"/>
          <p:cNvSpPr/>
          <p:nvPr/>
        </p:nvSpPr>
        <p:spPr>
          <a:xfrm>
            <a:off x="3200400" y="315468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8A3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interaction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731520" y="3703320"/>
            <a:ext cx="2286000" cy="411480"/>
          </a:xfrm>
          <a:prstGeom prst="roundRect">
            <a:avLst>
              <a:gd name="adj" fmla="val 26667"/>
            </a:avLst>
          </a:prstGeom>
          <a:solidFill>
            <a:srgbClr val="F1E8DA"/>
          </a:solidFill>
          <a:ln/>
        </p:spPr>
      </p:sp>
      <p:sp>
        <p:nvSpPr>
          <p:cNvPr id="15" name="Text 13"/>
          <p:cNvSpPr/>
          <p:nvPr/>
        </p:nvSpPr>
        <p:spPr>
          <a:xfrm>
            <a:off x="731520" y="370332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8A3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Independence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3200400" y="3703320"/>
            <a:ext cx="2286000" cy="411480"/>
          </a:xfrm>
          <a:prstGeom prst="roundRect">
            <a:avLst>
              <a:gd name="adj" fmla="val 26667"/>
            </a:avLst>
          </a:prstGeom>
          <a:solidFill>
            <a:srgbClr val="F1E8DA"/>
          </a:solidFill>
          <a:ln/>
        </p:spPr>
      </p:sp>
      <p:sp>
        <p:nvSpPr>
          <p:cNvPr id="17" name="Text 15"/>
          <p:cNvSpPr/>
          <p:nvPr/>
        </p:nvSpPr>
        <p:spPr>
          <a:xfrm>
            <a:off x="3200400" y="370332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8A3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Emotional regulation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6035040" y="2103120"/>
            <a:ext cx="5577840" cy="4114800"/>
          </a:xfrm>
          <a:prstGeom prst="roundRect">
            <a:avLst>
              <a:gd name="adj" fmla="val 4444"/>
            </a:avLst>
          </a:prstGeom>
          <a:solidFill>
            <a:srgbClr val="6E8B7E"/>
          </a:solidFill>
          <a:ln/>
        </p:spPr>
      </p:sp>
      <p:sp>
        <p:nvSpPr>
          <p:cNvPr id="19" name="Text 17"/>
          <p:cNvSpPr/>
          <p:nvPr/>
        </p:nvSpPr>
        <p:spPr>
          <a:xfrm>
            <a:off x="6309360" y="228600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F1E8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Real-world examples — just a few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6309360" y="2743200"/>
            <a:ext cx="274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98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6629400" y="2743200"/>
            <a:ext cx="4846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D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Navigating exhibits  </a:t>
            </a:r>
            <a:pPr indent="0" marL="0">
              <a:buNone/>
            </a:pPr>
            <a:r>
              <a:rPr lang="en-US" sz="1300" dirty="0">
                <a:solidFill>
                  <a:srgbClr val="E8D9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curiosity and pacing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309360" y="3383280"/>
            <a:ext cx="274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98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6629400" y="3383280"/>
            <a:ext cx="4846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D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Ordering food  </a:t>
            </a:r>
            <a:pPr indent="0" marL="0">
              <a:buNone/>
            </a:pPr>
            <a:r>
              <a:rPr lang="en-US" sz="1300" dirty="0">
                <a:solidFill>
                  <a:srgbClr val="E8D9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managing a transaction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6309360" y="4023360"/>
            <a:ext cx="274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98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6629400" y="4023360"/>
            <a:ext cx="4846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D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Waiting in line  </a:t>
            </a:r>
            <a:pPr indent="0" marL="0">
              <a:buNone/>
            </a:pPr>
            <a:r>
              <a:rPr lang="en-US" sz="1300" dirty="0">
                <a:solidFill>
                  <a:srgbClr val="E8D9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patiently and predictably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6309360" y="4663440"/>
            <a:ext cx="274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98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6629400" y="4663440"/>
            <a:ext cx="4846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D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 activities  </a:t>
            </a:r>
            <a:pPr indent="0" marL="0">
              <a:buNone/>
            </a:pPr>
            <a:r>
              <a:rPr lang="en-US" sz="1300" dirty="0">
                <a:solidFill>
                  <a:srgbClr val="E8D9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shared experiences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6309360" y="5303520"/>
            <a:ext cx="274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98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1800" dirty="0"/>
          </a:p>
        </p:txBody>
      </p:sp>
      <p:sp>
        <p:nvSpPr>
          <p:cNvPr id="29" name="Text 27"/>
          <p:cNvSpPr/>
          <p:nvPr/>
        </p:nvSpPr>
        <p:spPr>
          <a:xfrm>
            <a:off x="6629400" y="5303520"/>
            <a:ext cx="4846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D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Engaging with staff  </a:t>
            </a:r>
            <a:pPr indent="0" marL="0">
              <a:buNone/>
            </a:pPr>
            <a:r>
              <a:rPr lang="en-US" sz="1300" dirty="0">
                <a:solidFill>
                  <a:srgbClr val="E8D9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using appropriate communication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C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Rockstar ABA  ·  Community Access Partnership Pilot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11185855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C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10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D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6400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· WHY IT MATTERS FOR YOU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960120"/>
            <a:ext cx="1069848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2A26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Families remember the places</a:t>
            </a:r>
            <a:endParaRPr lang="en-US" sz="3600" dirty="0"/>
          </a:p>
          <a:p>
            <a:pPr indent="0" marL="0">
              <a:buNone/>
            </a:pPr>
            <a:r>
              <a:rPr lang="en-US" sz="3600" b="1" dirty="0">
                <a:solidFill>
                  <a:srgbClr val="2A26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where they felt welcomed.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731520" y="3200400"/>
            <a:ext cx="3474720" cy="3108960"/>
          </a:xfrm>
          <a:prstGeom prst="roundRect">
            <a:avLst>
              <a:gd name="adj" fmla="val 5294"/>
            </a:avLst>
          </a:prstGeom>
          <a:solidFill>
            <a:srgbClr val="FFFDF8"/>
          </a:solidFill>
          <a:ln w="19050">
            <a:solidFill>
              <a:srgbClr val="B85042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31520" y="3200400"/>
            <a:ext cx="3474720" cy="64008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320040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spc="300" kern="0" dirty="0">
                <a:solidFill>
                  <a:srgbClr val="FFFD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IMPACT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1051560" y="4114800"/>
            <a:ext cx="146304" cy="146304"/>
          </a:xfrm>
          <a:prstGeom prst="ellipse">
            <a:avLst/>
          </a:prstGeom>
          <a:solidFill>
            <a:srgbClr val="B85042"/>
          </a:solidFill>
          <a:ln/>
        </p:spPr>
      </p:sp>
      <p:sp>
        <p:nvSpPr>
          <p:cNvPr id="9" name="Text 7"/>
          <p:cNvSpPr/>
          <p:nvPr/>
        </p:nvSpPr>
        <p:spPr>
          <a:xfrm>
            <a:off x="1298448" y="4041648"/>
            <a:ext cx="2834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Increased accessibility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1051560" y="4709160"/>
            <a:ext cx="146304" cy="146304"/>
          </a:xfrm>
          <a:prstGeom prst="ellipse">
            <a:avLst/>
          </a:prstGeom>
          <a:solidFill>
            <a:srgbClr val="B85042"/>
          </a:solidFill>
          <a:ln/>
        </p:spPr>
      </p:sp>
      <p:sp>
        <p:nvSpPr>
          <p:cNvPr id="11" name="Text 9"/>
          <p:cNvSpPr/>
          <p:nvPr/>
        </p:nvSpPr>
        <p:spPr>
          <a:xfrm>
            <a:off x="1298448" y="4636008"/>
            <a:ext cx="2834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Meaningful inclusion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1051560" y="5303520"/>
            <a:ext cx="146304" cy="146304"/>
          </a:xfrm>
          <a:prstGeom prst="ellipse">
            <a:avLst/>
          </a:prstGeom>
          <a:solidFill>
            <a:srgbClr val="B85042"/>
          </a:solidFill>
          <a:ln/>
        </p:spPr>
      </p:sp>
      <p:sp>
        <p:nvSpPr>
          <p:cNvPr id="13" name="Text 11"/>
          <p:cNvSpPr/>
          <p:nvPr/>
        </p:nvSpPr>
        <p:spPr>
          <a:xfrm>
            <a:off x="1298448" y="5230368"/>
            <a:ext cx="2834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Positive family engagement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4480560" y="3200400"/>
            <a:ext cx="3474720" cy="3108960"/>
          </a:xfrm>
          <a:prstGeom prst="roundRect">
            <a:avLst>
              <a:gd name="adj" fmla="val 5294"/>
            </a:avLst>
          </a:prstGeom>
          <a:solidFill>
            <a:srgbClr val="FFFDF8"/>
          </a:solidFill>
          <a:ln w="19050">
            <a:solidFill>
              <a:srgbClr val="6E8B7E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480560" y="3200400"/>
            <a:ext cx="3474720" cy="640080"/>
          </a:xfrm>
          <a:prstGeom prst="rect">
            <a:avLst/>
          </a:prstGeom>
          <a:solidFill>
            <a:srgbClr val="6E8B7E"/>
          </a:solidFill>
          <a:ln/>
        </p:spPr>
      </p:sp>
      <p:sp>
        <p:nvSpPr>
          <p:cNvPr id="16" name="Text 14"/>
          <p:cNvSpPr/>
          <p:nvPr/>
        </p:nvSpPr>
        <p:spPr>
          <a:xfrm>
            <a:off x="4480560" y="320040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spc="300" kern="0" dirty="0">
                <a:solidFill>
                  <a:srgbClr val="FFFD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AUDIENCE GROWTH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4800600" y="4114800"/>
            <a:ext cx="146304" cy="146304"/>
          </a:xfrm>
          <a:prstGeom prst="ellipse">
            <a:avLst/>
          </a:prstGeom>
          <a:solidFill>
            <a:srgbClr val="6E8B7E"/>
          </a:solidFill>
          <a:ln/>
        </p:spPr>
      </p:sp>
      <p:sp>
        <p:nvSpPr>
          <p:cNvPr id="18" name="Text 16"/>
          <p:cNvSpPr/>
          <p:nvPr/>
        </p:nvSpPr>
        <p:spPr>
          <a:xfrm>
            <a:off x="5047488" y="4041648"/>
            <a:ext cx="2834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recurring visitors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4800600" y="4709160"/>
            <a:ext cx="146304" cy="146304"/>
          </a:xfrm>
          <a:prstGeom prst="ellipse">
            <a:avLst/>
          </a:prstGeom>
          <a:solidFill>
            <a:srgbClr val="6E8B7E"/>
          </a:solidFill>
          <a:ln/>
        </p:spPr>
      </p:sp>
      <p:sp>
        <p:nvSpPr>
          <p:cNvPr id="20" name="Text 18"/>
          <p:cNvSpPr/>
          <p:nvPr/>
        </p:nvSpPr>
        <p:spPr>
          <a:xfrm>
            <a:off x="5047488" y="4636008"/>
            <a:ext cx="2834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Family loyalty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4800600" y="5303520"/>
            <a:ext cx="146304" cy="146304"/>
          </a:xfrm>
          <a:prstGeom prst="ellipse">
            <a:avLst/>
          </a:prstGeom>
          <a:solidFill>
            <a:srgbClr val="6E8B7E"/>
          </a:solidFill>
          <a:ln/>
        </p:spPr>
      </p:sp>
      <p:sp>
        <p:nvSpPr>
          <p:cNvPr id="22" name="Text 20"/>
          <p:cNvSpPr/>
          <p:nvPr/>
        </p:nvSpPr>
        <p:spPr>
          <a:xfrm>
            <a:off x="5047488" y="5230368"/>
            <a:ext cx="2834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Word-of-mouth visibility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8229600" y="3200400"/>
            <a:ext cx="3474720" cy="3108960"/>
          </a:xfrm>
          <a:prstGeom prst="roundRect">
            <a:avLst>
              <a:gd name="adj" fmla="val 5294"/>
            </a:avLst>
          </a:prstGeom>
          <a:solidFill>
            <a:srgbClr val="FFFDF8"/>
          </a:solidFill>
          <a:ln w="19050">
            <a:solidFill>
              <a:srgbClr val="8A3A30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8229600" y="3200400"/>
            <a:ext cx="3474720" cy="640080"/>
          </a:xfrm>
          <a:prstGeom prst="rect">
            <a:avLst/>
          </a:prstGeom>
          <a:solidFill>
            <a:srgbClr val="8A3A30"/>
          </a:solidFill>
          <a:ln/>
        </p:spPr>
      </p:sp>
      <p:sp>
        <p:nvSpPr>
          <p:cNvPr id="25" name="Text 23"/>
          <p:cNvSpPr/>
          <p:nvPr/>
        </p:nvSpPr>
        <p:spPr>
          <a:xfrm>
            <a:off x="8229600" y="320040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spc="300" kern="0" dirty="0">
                <a:solidFill>
                  <a:srgbClr val="FFFD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POSITIONING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8549640" y="4114800"/>
            <a:ext cx="146304" cy="146304"/>
          </a:xfrm>
          <a:prstGeom prst="ellipse">
            <a:avLst/>
          </a:prstGeom>
          <a:solidFill>
            <a:srgbClr val="8A3A30"/>
          </a:solidFill>
          <a:ln/>
        </p:spPr>
      </p:sp>
      <p:sp>
        <p:nvSpPr>
          <p:cNvPr id="27" name="Text 25"/>
          <p:cNvSpPr/>
          <p:nvPr/>
        </p:nvSpPr>
        <p:spPr>
          <a:xfrm>
            <a:off x="8796528" y="4041648"/>
            <a:ext cx="2834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Leadership in accessibility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8549640" y="4709160"/>
            <a:ext cx="146304" cy="146304"/>
          </a:xfrm>
          <a:prstGeom prst="ellipse">
            <a:avLst/>
          </a:prstGeom>
          <a:solidFill>
            <a:srgbClr val="8A3A30"/>
          </a:solidFill>
          <a:ln/>
        </p:spPr>
      </p:sp>
      <p:sp>
        <p:nvSpPr>
          <p:cNvPr id="29" name="Text 27"/>
          <p:cNvSpPr/>
          <p:nvPr/>
        </p:nvSpPr>
        <p:spPr>
          <a:xfrm>
            <a:off x="8796528" y="4636008"/>
            <a:ext cx="2834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goodwill</a:t>
            </a:r>
            <a:endParaRPr lang="en-US" sz="1300" dirty="0"/>
          </a:p>
        </p:txBody>
      </p:sp>
      <p:sp>
        <p:nvSpPr>
          <p:cNvPr id="30" name="Shape 28"/>
          <p:cNvSpPr/>
          <p:nvPr/>
        </p:nvSpPr>
        <p:spPr>
          <a:xfrm>
            <a:off x="8549640" y="5303520"/>
            <a:ext cx="146304" cy="146304"/>
          </a:xfrm>
          <a:prstGeom prst="ellipse">
            <a:avLst/>
          </a:prstGeom>
          <a:solidFill>
            <a:srgbClr val="8A3A30"/>
          </a:solidFill>
          <a:ln/>
        </p:spPr>
      </p:sp>
      <p:sp>
        <p:nvSpPr>
          <p:cNvPr id="31" name="Text 29"/>
          <p:cNvSpPr/>
          <p:nvPr/>
        </p:nvSpPr>
        <p:spPr>
          <a:xfrm>
            <a:off x="8796528" y="5230368"/>
            <a:ext cx="2834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storytelling moments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C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Rockstar ABA  ·  Community Access Partnership Pilot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11185855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C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10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D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6E8B7E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6400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6E8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· CLINICAL STRUCTURE &amp; PROGRAMMING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960120"/>
            <a:ext cx="1069848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2A26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Purpose-built inclusion programming.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731520" y="2286000"/>
            <a:ext cx="3383280" cy="2194560"/>
          </a:xfrm>
          <a:prstGeom prst="roundRect">
            <a:avLst>
              <a:gd name="adj" fmla="val 6250"/>
            </a:avLst>
          </a:prstGeom>
          <a:solidFill>
            <a:srgbClr val="F1E8DA"/>
          </a:solidFill>
          <a:ln/>
        </p:spPr>
      </p:sp>
      <p:sp>
        <p:nvSpPr>
          <p:cNvPr id="6" name="Text 4"/>
          <p:cNvSpPr/>
          <p:nvPr/>
        </p:nvSpPr>
        <p:spPr>
          <a:xfrm>
            <a:off x="960120" y="242316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Rockstar ABA Provides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960120" y="2880360"/>
            <a:ext cx="3017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RBT staffing on site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960120" y="3246120"/>
            <a:ext cx="3017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Session coordination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960120" y="3611880"/>
            <a:ext cx="3017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Family communication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960120" y="3977640"/>
            <a:ext cx="3017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Social storytelling &amp; promotion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389120" y="2286000"/>
            <a:ext cx="3383280" cy="2194560"/>
          </a:xfrm>
          <a:prstGeom prst="roundRect">
            <a:avLst>
              <a:gd name="adj" fmla="val 6250"/>
            </a:avLst>
          </a:prstGeom>
          <a:solidFill>
            <a:srgbClr val="F1E8DA"/>
          </a:solidFill>
          <a:ln/>
        </p:spPr>
      </p:sp>
      <p:sp>
        <p:nvSpPr>
          <p:cNvPr id="12" name="Text 10"/>
          <p:cNvSpPr/>
          <p:nvPr/>
        </p:nvSpPr>
        <p:spPr>
          <a:xfrm>
            <a:off x="4617720" y="242316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6E8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Licensed Clinical Partner Provides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617720" y="2880360"/>
            <a:ext cx="3017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Licensed oversight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617720" y="3246120"/>
            <a:ext cx="3017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BCBA-led programming support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617720" y="3611880"/>
            <a:ext cx="3017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Ethical &amp; clinical compliance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617720" y="3977640"/>
            <a:ext cx="3017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Program guidance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8046720" y="2286000"/>
            <a:ext cx="3657600" cy="3931920"/>
          </a:xfrm>
          <a:prstGeom prst="roundRect">
            <a:avLst>
              <a:gd name="adj" fmla="val 3750"/>
            </a:avLst>
          </a:prstGeom>
          <a:solidFill>
            <a:srgbClr val="4A6B5E"/>
          </a:solidFill>
          <a:ln/>
        </p:spPr>
      </p:sp>
      <p:sp>
        <p:nvSpPr>
          <p:cNvPr id="18" name="Text 16"/>
          <p:cNvSpPr/>
          <p:nvPr/>
        </p:nvSpPr>
        <p:spPr>
          <a:xfrm>
            <a:off x="8229600" y="242316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F1E8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Tailored to your space — examples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8229600" y="2926080"/>
            <a:ext cx="3383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D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Museums</a:t>
            </a:r>
            <a:pPr indent="0" marL="0">
              <a:buNone/>
            </a:pPr>
            <a:r>
              <a:rPr lang="en-US" sz="1300" dirty="0">
                <a:solidFill>
                  <a:srgbClr val="D9CF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→  exhibit interaction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8229600" y="3429000"/>
            <a:ext cx="3383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D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Parks</a:t>
            </a:r>
            <a:pPr indent="0" marL="0">
              <a:buNone/>
            </a:pPr>
            <a:r>
              <a:rPr lang="en-US" sz="1300" dirty="0">
                <a:solidFill>
                  <a:srgbClr val="D9CF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→  transitions &amp; movement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8229600" y="3931920"/>
            <a:ext cx="3383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D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Libraries</a:t>
            </a:r>
            <a:pPr indent="0" marL="0">
              <a:buNone/>
            </a:pPr>
            <a:r>
              <a:rPr lang="en-US" sz="1300" dirty="0">
                <a:solidFill>
                  <a:srgbClr val="D9CF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→  social quiet-space behavior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8229600" y="4434840"/>
            <a:ext cx="3383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D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Attractions</a:t>
            </a:r>
            <a:pPr indent="0" marL="0">
              <a:buNone/>
            </a:pPr>
            <a:r>
              <a:rPr lang="en-US" sz="1300" dirty="0">
                <a:solidFill>
                  <a:srgbClr val="D9CF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→  tolerance &amp; flexibility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731520" y="4846320"/>
            <a:ext cx="704088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500" i="1" dirty="0">
                <a:solidFill>
                  <a:srgbClr val="8A3A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“Our BCBAs study your environment and identify natural learning opportunities unique to your institution.”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C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Rockstar ABA  ·  Community Access Partnership Pilot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11185855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C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10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D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6400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· LOGISTICS &amp; PILOT STRUCTURE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960120"/>
            <a:ext cx="1069848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2A26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Lightweight, supervised, and respectful.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731520" y="219456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Logistics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731520" y="2743200"/>
            <a:ext cx="73152" cy="27432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7" name="Text 5"/>
          <p:cNvSpPr/>
          <p:nvPr/>
        </p:nvSpPr>
        <p:spPr>
          <a:xfrm>
            <a:off x="960120" y="2688336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Supervised arrival &amp; departure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731520" y="3246120"/>
            <a:ext cx="73152" cy="27432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9" name="Text 7"/>
          <p:cNvSpPr/>
          <p:nvPr/>
        </p:nvSpPr>
        <p:spPr>
          <a:xfrm>
            <a:off x="960120" y="3191256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Transportation coordination available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731520" y="3749040"/>
            <a:ext cx="73152" cy="27432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11" name="Text 9"/>
          <p:cNvSpPr/>
          <p:nvPr/>
        </p:nvSpPr>
        <p:spPr>
          <a:xfrm>
            <a:off x="960120" y="3694176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Small-group format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731520" y="4251960"/>
            <a:ext cx="73152" cy="27432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13" name="Text 11"/>
          <p:cNvSpPr/>
          <p:nvPr/>
        </p:nvSpPr>
        <p:spPr>
          <a:xfrm>
            <a:off x="960120" y="4197096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Staff accountability at all times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731520" y="4754880"/>
            <a:ext cx="73152" cy="27432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15" name="Text 13"/>
          <p:cNvSpPr/>
          <p:nvPr/>
        </p:nvSpPr>
        <p:spPr>
          <a:xfrm>
            <a:off x="960120" y="4700016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respect for venue policies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6217920" y="2194560"/>
            <a:ext cx="5394960" cy="4023360"/>
          </a:xfrm>
          <a:prstGeom prst="roundRect">
            <a:avLst>
              <a:gd name="adj" fmla="val 4545"/>
            </a:avLst>
          </a:prstGeom>
          <a:solidFill>
            <a:srgbClr val="B85042"/>
          </a:solidFill>
          <a:ln/>
        </p:spPr>
      </p:sp>
      <p:sp>
        <p:nvSpPr>
          <p:cNvPr id="17" name="Text 15"/>
          <p:cNvSpPr/>
          <p:nvPr/>
        </p:nvSpPr>
        <p:spPr>
          <a:xfrm>
            <a:off x="6492240" y="2377440"/>
            <a:ext cx="4937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F1E8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SUGGESTED PILOT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6492240" y="2788920"/>
            <a:ext cx="4937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D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60–90 days</a:t>
            </a:r>
            <a:endParaRPr lang="en-US" sz="4400" dirty="0"/>
          </a:p>
        </p:txBody>
      </p:sp>
      <p:sp>
        <p:nvSpPr>
          <p:cNvPr id="19" name="Text 17"/>
          <p:cNvSpPr/>
          <p:nvPr/>
        </p:nvSpPr>
        <p:spPr>
          <a:xfrm>
            <a:off x="6492240" y="3703320"/>
            <a:ext cx="4937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F1E8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recurring time block  ·  Small participant groups  ·  Collaborative feedback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492240" y="4297680"/>
            <a:ext cx="4937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1E8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Success metrics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6492240" y="466344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D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Family participation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8961120" y="466344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D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Client engagement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6492240" y="507492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D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Venue experience quality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8961120" y="507492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D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Repeat attendance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6492240" y="548640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D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Community response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C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Rockstar ABA  ·  Community Access Partnership Pilot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11185855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C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10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D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6E8B7E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6400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6E8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· NEXT STEPS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960120"/>
            <a:ext cx="1069848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800" b="1" dirty="0">
                <a:solidFill>
                  <a:srgbClr val="2A26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 easy first step.</a:t>
            </a:r>
            <a:endParaRPr lang="en-US" sz="3800" dirty="0"/>
          </a:p>
          <a:p>
            <a:pPr indent="0" marL="0">
              <a:buNone/>
            </a:pPr>
            <a:r>
              <a:rPr lang="en-US" sz="3800" b="1" dirty="0">
                <a:solidFill>
                  <a:srgbClr val="2A26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 legal heaviness.</a:t>
            </a:r>
            <a:endParaRPr lang="en-US" sz="3800" dirty="0"/>
          </a:p>
        </p:txBody>
      </p:sp>
      <p:sp>
        <p:nvSpPr>
          <p:cNvPr id="5" name="Shape 3"/>
          <p:cNvSpPr/>
          <p:nvPr/>
        </p:nvSpPr>
        <p:spPr>
          <a:xfrm>
            <a:off x="731520" y="3108960"/>
            <a:ext cx="6858000" cy="3108960"/>
          </a:xfrm>
          <a:prstGeom prst="roundRect">
            <a:avLst>
              <a:gd name="adj" fmla="val 5882"/>
            </a:avLst>
          </a:prstGeom>
          <a:solidFill>
            <a:srgbClr val="6E8B7E"/>
          </a:solidFill>
          <a:ln/>
        </p:spPr>
      </p:sp>
      <p:sp>
        <p:nvSpPr>
          <p:cNvPr id="6" name="Text 4"/>
          <p:cNvSpPr/>
          <p:nvPr/>
        </p:nvSpPr>
        <p:spPr>
          <a:xfrm>
            <a:off x="1005840" y="329184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F1E8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PROPOSED NEXT STEP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005840" y="3703320"/>
            <a:ext cx="640080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3000" b="1" dirty="0">
                <a:solidFill>
                  <a:srgbClr val="FFFD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Letter of Intent</a:t>
            </a:r>
            <a:endParaRPr lang="en-US" sz="30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3000" b="1" dirty="0">
                <a:solidFill>
                  <a:srgbClr val="FFFD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or Pilot Partnership Discussion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1005840" y="5440680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F1E8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short conversation. A simple agreement. Real momentum.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863840" y="310896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this means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7863840" y="3611880"/>
            <a:ext cx="3749040" cy="457200"/>
          </a:xfrm>
          <a:prstGeom prst="roundRect">
            <a:avLst>
              <a:gd name="adj" fmla="val 24000"/>
            </a:avLst>
          </a:prstGeom>
          <a:solidFill>
            <a:srgbClr val="F1E8DA"/>
          </a:solidFill>
          <a:ln/>
        </p:spPr>
      </p:sp>
      <p:sp>
        <p:nvSpPr>
          <p:cNvPr id="11" name="Text 9"/>
          <p:cNvSpPr/>
          <p:nvPr/>
        </p:nvSpPr>
        <p:spPr>
          <a:xfrm>
            <a:off x="7863840" y="361188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8A3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Exploratory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7863840" y="4206240"/>
            <a:ext cx="3749040" cy="457200"/>
          </a:xfrm>
          <a:prstGeom prst="roundRect">
            <a:avLst>
              <a:gd name="adj" fmla="val 24000"/>
            </a:avLst>
          </a:prstGeom>
          <a:solidFill>
            <a:srgbClr val="F1E8DA"/>
          </a:solidFill>
          <a:ln/>
        </p:spPr>
      </p:sp>
      <p:sp>
        <p:nvSpPr>
          <p:cNvPr id="13" name="Text 11"/>
          <p:cNvSpPr/>
          <p:nvPr/>
        </p:nvSpPr>
        <p:spPr>
          <a:xfrm>
            <a:off x="7863840" y="420624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8A3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Non-exclusive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7863840" y="4800600"/>
            <a:ext cx="3749040" cy="457200"/>
          </a:xfrm>
          <a:prstGeom prst="roundRect">
            <a:avLst>
              <a:gd name="adj" fmla="val 24000"/>
            </a:avLst>
          </a:prstGeom>
          <a:solidFill>
            <a:srgbClr val="F1E8DA"/>
          </a:solidFill>
          <a:ln/>
        </p:spPr>
      </p:sp>
      <p:sp>
        <p:nvSpPr>
          <p:cNvPr id="15" name="Text 13"/>
          <p:cNvSpPr/>
          <p:nvPr/>
        </p:nvSpPr>
        <p:spPr>
          <a:xfrm>
            <a:off x="7863840" y="480060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8A3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Collaborative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7863840" y="5394960"/>
            <a:ext cx="3749040" cy="457200"/>
          </a:xfrm>
          <a:prstGeom prst="roundRect">
            <a:avLst>
              <a:gd name="adj" fmla="val 24000"/>
            </a:avLst>
          </a:prstGeom>
          <a:solidFill>
            <a:srgbClr val="F1E8DA"/>
          </a:solidFill>
          <a:ln/>
        </p:spPr>
      </p:sp>
      <p:sp>
        <p:nvSpPr>
          <p:cNvPr id="17" name="Text 15"/>
          <p:cNvSpPr/>
          <p:nvPr/>
        </p:nvSpPr>
        <p:spPr>
          <a:xfrm>
            <a:off x="7863840" y="539496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8A3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Adjustable after pilot learnings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C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Rockstar ABA  ·  Community Access Partnership Pilot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11185855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C54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10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Rockstar ABA — Community Access Partnership Pilot</dc:title>
  <dc:subject>PptxGenJS Presentation</dc:subject>
  <dc:creator>PptxGenJS</dc:creator>
  <cp:lastModifiedBy>PptxGenJS</cp:lastModifiedBy>
  <cp:revision>1</cp:revision>
  <dcterms:created xsi:type="dcterms:W3CDTF">2026-05-11T16:13:12Z</dcterms:created>
  <dcterms:modified xsi:type="dcterms:W3CDTF">2026-05-11T16:13:12Z</dcterms:modified>
</cp:coreProperties>
</file>